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tamaran Medium" panose="020B0604020202020204" charset="0"/>
      <p:regular r:id="rId13"/>
      <p:bold r:id="rId14"/>
    </p:embeddedFont>
    <p:embeddedFont>
      <p:font typeface="Lexend Mediu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60bd06a2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60bd06a2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154a0c3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154a0c3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54a0c3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54a0c3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1fb582b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1fb582b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154a0c3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154a0c3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154a0c3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154a0c3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03680af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03680af2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154a0c3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154a0c3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154a0c3e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154a0c3e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Post-Mid-Size Asteroid Impact Long-term Flooding Hazards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Lucienne Morton, NAU/USGS Astrogeology Science Center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Timothy Titus, USGS Astrogeology Science Center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050" y="158450"/>
            <a:ext cx="857725" cy="8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4450" y="257511"/>
            <a:ext cx="651600" cy="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File:Northern Arizona Athletics logo.svg - Wikiped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7856" y="257513"/>
            <a:ext cx="1076585" cy="6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Thank you! Questions?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6225" y="22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Background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36225" y="2153950"/>
            <a:ext cx="56406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Asteroids!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Different sizes = Different effects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 sz="1400">
                <a:latin typeface="Catamaran Medium"/>
                <a:ea typeface="Catamaran Medium"/>
                <a:cs typeface="Catamaran Medium"/>
                <a:sym typeface="Catamaran Medium"/>
              </a:rPr>
              <a:t>Burn up in atmosphere vs. small-scale impact vs. mass extinction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t="10269" b="8870"/>
          <a:stretch/>
        </p:blipFill>
        <p:spPr>
          <a:xfrm>
            <a:off x="818275" y="3526050"/>
            <a:ext cx="7507452" cy="14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305325" y="2153950"/>
            <a:ext cx="3451500" cy="24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tamaran Medium"/>
              <a:buChar char="●"/>
            </a:pPr>
            <a:r>
              <a:rPr lang="en" sz="1800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First-wave impact effects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Airblast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Thermal radiation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Ash plume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t="32927" b="36667"/>
          <a:stretch/>
        </p:blipFill>
        <p:spPr>
          <a:xfrm>
            <a:off x="337175" y="802087"/>
            <a:ext cx="7255050" cy="124078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4"/>
          <p:cNvSpPr txBox="1"/>
          <p:nvPr/>
        </p:nvSpPr>
        <p:spPr>
          <a:xfrm>
            <a:off x="7592225" y="888773"/>
            <a:ext cx="11646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https://www.livescience.com/space/asteroids/could-scientists-stop-a-planet-killer-asteroid-from-hitting-earth</a:t>
            </a:r>
            <a:endParaRPr sz="900" u="sng">
              <a:solidFill>
                <a:srgbClr val="6AA8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36225" y="22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Mid-Sized Asteroid Cascading Hazards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What is a cascading hazard?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A primary disaster event causing a chain of secondary hazards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Ex: an earthquake triggering landslides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Analogous events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Wildfire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Volcano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Earthquake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Associated cascading hazards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Wildfire &gt; hydrophobic soil + lack of vegetation &gt; increased rate of flooding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08648"/>
            <a:ext cx="3405474" cy="313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t="7609" b="5229"/>
          <a:stretch/>
        </p:blipFill>
        <p:spPr>
          <a:xfrm>
            <a:off x="328125" y="3841650"/>
            <a:ext cx="8487752" cy="11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7785350" y="1210625"/>
            <a:ext cx="11646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6AA84F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Titus et. al, 2022</a:t>
            </a:r>
            <a:endParaRPr sz="1000" u="sng">
              <a:solidFill>
                <a:srgbClr val="6AA84F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36225" y="22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Our Project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851850"/>
            <a:ext cx="85206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The Objective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Create a simplified model to estimate a total affected population based on:​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Various hydrophobic radii caused by a mid-size asteroid impact​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Post-impact rainfall events​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The Question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How sensitive is the number of people affected from post-impact flooding based on the thermally radiated hydrophobic radius?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The Approach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Use GeoCLAW to calculate flood depth data in various river basins, compare with population map to gain a total affected population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t="7609" b="5229"/>
          <a:stretch/>
        </p:blipFill>
        <p:spPr>
          <a:xfrm>
            <a:off x="328125" y="3841650"/>
            <a:ext cx="8487752" cy="11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l="5825" t="24692" r="42755" b="36834"/>
          <a:stretch/>
        </p:blipFill>
        <p:spPr>
          <a:xfrm>
            <a:off x="549938" y="2292863"/>
            <a:ext cx="4022074" cy="16927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35625" y="1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Our Scenario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5625" y="587500"/>
            <a:ext cx="4260300" cy="1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Mid-size asteroid (~800 m diameter at 10.3 GT)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Previously thought to be just short of global effects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Tsar Bomba: 50-58 MT, largest above-ground nuclear detonation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l="1042" t="1895" r="49761" b="47412"/>
          <a:stretch/>
        </p:blipFill>
        <p:spPr>
          <a:xfrm>
            <a:off x="5315861" y="2148562"/>
            <a:ext cx="1636676" cy="16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986" y="2384450"/>
            <a:ext cx="1152914" cy="11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495925" y="3446850"/>
            <a:ext cx="754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6AA84F"/>
                </a:solidFill>
              </a:rPr>
              <a:t>Wheeler et. al 2022</a:t>
            </a:r>
            <a:endParaRPr sz="900" u="sng">
              <a:solidFill>
                <a:srgbClr val="6AA84F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72000" y="587500"/>
            <a:ext cx="41937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tamaran Medium"/>
              <a:buChar char="●"/>
            </a:pPr>
            <a:r>
              <a:rPr lang="en" sz="1800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Hypothetical impact: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Location: Dallas Fort Worth, TX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Date/time: October 22nd, 2036 15:04 UTC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tamaran Medium"/>
              <a:buChar char="●"/>
            </a:pPr>
            <a:r>
              <a:rPr lang="en" sz="1800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Assumed evacuation of people within the 2-psi blast radius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7">
            <a:alphaModFix/>
          </a:blip>
          <a:srcRect t="7609" b="5229"/>
          <a:stretch/>
        </p:blipFill>
        <p:spPr>
          <a:xfrm>
            <a:off x="328125" y="3841650"/>
            <a:ext cx="8487752" cy="11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70B2D4-7560-0D54-0845-E1F87750B9F6}"/>
              </a:ext>
            </a:extLst>
          </p:cNvPr>
          <p:cNvSpPr/>
          <p:nvPr/>
        </p:nvSpPr>
        <p:spPr>
          <a:xfrm>
            <a:off x="3345765" y="2869056"/>
            <a:ext cx="585857" cy="58830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9AD9E5-5DEC-A369-6BC5-FA90DD4BCA27}"/>
              </a:ext>
            </a:extLst>
          </p:cNvPr>
          <p:cNvSpPr/>
          <p:nvPr/>
        </p:nvSpPr>
        <p:spPr>
          <a:xfrm>
            <a:off x="1139248" y="2779657"/>
            <a:ext cx="752085" cy="74721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36225" y="22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GeoCLAW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236225" y="751700"/>
            <a:ext cx="4705800" cy="4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Description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Solves for 2D depth-averaged shallow water equations for flow over varying topography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Typically used for tsunamis, storm surges, other overland floods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Our Use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Calculate the flood depth in a set of river basins based on various rainfall rates and hydrophobic radii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Caveats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Spring in place of rainfall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lack of infiltration, base flow, sediment flux, evaporation, transpiration, etc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75" y="3189963"/>
            <a:ext cx="2772351" cy="16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58D50B-5686-F133-E653-E89FF4430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355" y="423582"/>
            <a:ext cx="3234354" cy="2758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36225" y="22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dirty="0">
                <a:latin typeface="Lexend Medium"/>
                <a:ea typeface="Lexend Medium"/>
                <a:cs typeface="Lexend Medium"/>
                <a:sym typeface="Lexend Medium"/>
              </a:rPr>
              <a:t>Methodology: </a:t>
            </a:r>
            <a:r>
              <a:rPr lang="en" sz="2150" err="1">
                <a:latin typeface="Lexend Medium"/>
                <a:ea typeface="Lexend Medium"/>
                <a:cs typeface="Lexend Medium"/>
                <a:sym typeface="Lexend Medium"/>
              </a:rPr>
              <a:t>GeoCLAW</a:t>
            </a:r>
            <a:r>
              <a:rPr lang="en" sz="2150" dirty="0">
                <a:latin typeface="Lexend Medium"/>
                <a:ea typeface="Lexend Medium"/>
                <a:cs typeface="Lexend Medium"/>
                <a:sym typeface="Lexend Medium"/>
              </a:rPr>
              <a:t> Output &amp; Population Comparison</a:t>
            </a:r>
            <a:endParaRPr lang="en-US" sz="2150">
              <a:latin typeface="Lexend Medium"/>
              <a:ea typeface="Lexend Medium"/>
              <a:cs typeface="Lexend Medium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8606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GeoCLAW model output converted to affected population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Flood depth data input to higher resolution map to calculate fractionally flooded areas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Ex: 25% flooded pixel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Compared with population map to calculate people affected based on flood fraction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Ex: 25% flooded pixel * 1000 residents = 250 affected people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11700" y="3342750"/>
            <a:ext cx="4784400" cy="14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tamaran Medium"/>
              <a:buChar char="●"/>
            </a:pPr>
            <a:r>
              <a:rPr lang="en" sz="1800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Tested Scenarios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Rain events: 1 inch to 10 inches per day​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Hydrophobic radius: 25 km to 175 km, 25 km intervals​</a:t>
            </a:r>
            <a:endParaRPr sz="18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100" y="736775"/>
            <a:ext cx="3366625" cy="421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6225" y="22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Population Results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" y="802075"/>
            <a:ext cx="3486324" cy="196104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25" y="2849400"/>
            <a:ext cx="3486324" cy="1961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 txBox="1"/>
          <p:nvPr/>
        </p:nvSpPr>
        <p:spPr>
          <a:xfrm>
            <a:off x="4002700" y="3139200"/>
            <a:ext cx="43068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Highlights</a:t>
            </a:r>
            <a:endParaRPr sz="1600"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Population plateau - saturation of river basins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Inflection point - crossing over to multiple basins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Most likely case: ~50,000 people/event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Medium"/>
              <a:buChar char="○"/>
            </a:pPr>
            <a:r>
              <a:rPr lang="en">
                <a:solidFill>
                  <a:schemeClr val="dk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Worst case: ~600,000 people/event</a:t>
            </a:r>
            <a:endParaRPr>
              <a:solidFill>
                <a:schemeClr val="dk2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 shot of a satellite&#10;&#10;Description automatically generated">
            <a:extLst>
              <a:ext uri="{FF2B5EF4-FFF2-40B4-BE49-F238E27FC236}">
                <a16:creationId xmlns:a16="http://schemas.microsoft.com/office/drawing/2014/main" id="{87DC8DEE-EEEC-6DB5-7612-1254D7594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861" y="783711"/>
            <a:ext cx="4395507" cy="2353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159300" y="125550"/>
            <a:ext cx="8825400" cy="489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45150" y="22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Medium"/>
                <a:ea typeface="Lexend Medium"/>
                <a:cs typeface="Lexend Medium"/>
                <a:sym typeface="Lexend Medium"/>
              </a:rPr>
              <a:t>Conclusion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245150" y="677875"/>
            <a:ext cx="4260300" cy="4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Summary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A total affected population was calculated at various: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hydrophobic radii (unknown)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■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climate scenarios (rainfall events) 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Flood damage extends beyond evacuation radius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Worst case affected population is roughly twelve times higher than most likely case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tamaran Medium"/>
              <a:buChar char="●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Main takeaways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Non-evacuees will likely be affected by long-term flooding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Location and extent of hydrophobic damage matters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Number of affected river basins matters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tamaran Medium"/>
              <a:buChar char="○"/>
            </a:pPr>
            <a:r>
              <a:rPr lang="en">
                <a:latin typeface="Catamaran Medium"/>
                <a:ea typeface="Catamaran Medium"/>
                <a:cs typeface="Catamaran Medium"/>
                <a:sym typeface="Catamaran Medium"/>
              </a:rPr>
              <a:t>Population distribution matters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975" y="797450"/>
            <a:ext cx="4720850" cy="38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4312446" y="910720"/>
            <a:ext cx="2312400" cy="2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3775" y="158450"/>
            <a:ext cx="528537" cy="8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Catamaran Medium</vt:lpstr>
      <vt:lpstr>Avenir</vt:lpstr>
      <vt:lpstr>Arial</vt:lpstr>
      <vt:lpstr>Lexend Medium</vt:lpstr>
      <vt:lpstr>Simple Light</vt:lpstr>
      <vt:lpstr>Post-Mid-Size Asteroid Impact Long-term Flooding Hazards</vt:lpstr>
      <vt:lpstr>Background</vt:lpstr>
      <vt:lpstr>Mid-Sized Asteroid Cascading Hazards</vt:lpstr>
      <vt:lpstr>Our Project</vt:lpstr>
      <vt:lpstr>Our Scenario</vt:lpstr>
      <vt:lpstr>GeoCLAW</vt:lpstr>
      <vt:lpstr>Methodology: GeoCLAW Output &amp; Population Comparison</vt:lpstr>
      <vt:lpstr>Population Results</vt:lpstr>
      <vt:lpstr>Conclusion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Post-Mid-Size Asteroid Impact Long-term Flooding Hazards</dc:title>
  <dc:creator>Michelle A. Coe</dc:creator>
  <cp:lastModifiedBy>Michelle A. Coe</cp:lastModifiedBy>
  <cp:revision>59</cp:revision>
  <dcterms:modified xsi:type="dcterms:W3CDTF">2024-04-09T22:37:26Z</dcterms:modified>
</cp:coreProperties>
</file>